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Old Standard TT"/>
      <p:regular r:id="rId18"/>
      <p:bold r:id="rId19"/>
      <p: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ldStandardTT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OldStandardTT-bold.fntdata"/><Relationship Id="rId6" Type="http://schemas.openxmlformats.org/officeDocument/2006/relationships/slide" Target="slides/slide1.xml"/><Relationship Id="rId18" Type="http://schemas.openxmlformats.org/officeDocument/2006/relationships/font" Target="fonts/OldStandardT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f9fd25c428_0_8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f9fd25c428_0_8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f9fd25c428_0_8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f9fd25c428_0_8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f9fd25c428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f9fd25c428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f9fd25c428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f9fd25c428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f9fd25c428_0_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f9fd25c428_0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f9fd25c428_0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f9fd25c428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f9fd25c428_0_7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f9fd25c428_0_7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f9fd25c428_0_8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f9fd25c428_0_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9fd25c428_0_8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f9fd25c428_0_8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f9fd25c428_0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f9fd25c428_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f9fd25c428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f9fd25c428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gif"/><Relationship Id="rId4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Micro-Teaching Demo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EDUC 490 – TEACHING PRACTICUM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David Litz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122"/>
              <a:t>Let’s Practice</a:t>
            </a:r>
            <a:endParaRPr b="1" sz="3122"/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will now </a:t>
            </a:r>
            <a:r>
              <a:rPr lang="en"/>
              <a:t>practice</a:t>
            </a:r>
            <a:r>
              <a:rPr lang="en"/>
              <a:t> the routine together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someone show me the </a:t>
            </a:r>
            <a:r>
              <a:rPr lang="en"/>
              <a:t>expected</a:t>
            </a:r>
            <a:r>
              <a:rPr lang="en"/>
              <a:t> way?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someone show me the unexpected way?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Listen for the bells and follow each step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Let’s see how smoothly we can transition to reading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122"/>
              <a:t>Well Done</a:t>
            </a:r>
            <a:endParaRPr b="1" sz="3122"/>
          </a:p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Great job practicing the </a:t>
            </a:r>
            <a:r>
              <a:rPr lang="en"/>
              <a:t>routine</a:t>
            </a:r>
            <a:r>
              <a:rPr lang="en"/>
              <a:t>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Remember: this helps us get organized and enjoy our reading time.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What’s one thing you’ll work on to improve your transition after lunch?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000"/>
              <a:t>                        </a:t>
            </a:r>
            <a:r>
              <a:rPr b="1" lang="en" sz="4200"/>
              <a:t>Thank You</a:t>
            </a:r>
            <a:endParaRPr b="1" sz="4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/>
              <a:t>Getting Ready for Reading After Lunch</a:t>
            </a:r>
            <a:endParaRPr b="1"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A Step-by-Step Procedure 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for a Smooth Transition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a cartoon of a person surrounded by books with the words i want to read all the books (Provided by Tenor)"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2900" y="1286250"/>
            <a:ext cx="3167900" cy="316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/>
              <a:t>Lesson Objective</a:t>
            </a:r>
            <a:endParaRPr b="1"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Understand and follow the steps to </a:t>
            </a:r>
            <a:r>
              <a:rPr lang="en"/>
              <a:t>transition</a:t>
            </a:r>
            <a:r>
              <a:rPr lang="en"/>
              <a:t> smoothly from lunch to independent reading.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the two bell signals to guide the process.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</a:t>
            </a:r>
            <a:r>
              <a:rPr lang="en"/>
              <a:t>ake sure everyone knows how to get their books out and start reading quickly, so we can use our time wisely and enjoy our reading.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100"/>
              <a:t>Why Have a Routine?</a:t>
            </a:r>
            <a:endParaRPr b="1" sz="3100"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After lunch, it’s important to shift our focus from free time to learning.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Following a clear routine helps us use our reading time wisely and stay organized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000"/>
              <a:t>Why do you think having a routine is important in our classroom?</a:t>
            </a:r>
            <a:endParaRPr b="1"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122"/>
              <a:t>Step 1 - First Bell (5 minutes Left)</a:t>
            </a:r>
            <a:endParaRPr b="1" sz="3122"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the first bell rings, it means you have 5 mins to: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Stop eating and clean up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Put away your lunch </a:t>
            </a:r>
            <a:r>
              <a:rPr lang="en"/>
              <a:t>and</a:t>
            </a:r>
            <a:r>
              <a:rPr lang="en"/>
              <a:t> tidy your area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 ready to begin </a:t>
            </a:r>
            <a:r>
              <a:rPr lang="en"/>
              <a:t>independent</a:t>
            </a:r>
            <a:r>
              <a:rPr lang="en"/>
              <a:t> reading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Five Minutes Before One | Free SVG"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3275" y="2571750"/>
            <a:ext cx="2072625" cy="207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blic Domain Picnic Images | Free Photos, PNG Stickers ..."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6250" y="2614438"/>
            <a:ext cx="1987250" cy="19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100"/>
              <a:t>Step 2 - </a:t>
            </a:r>
            <a:r>
              <a:rPr b="1" lang="en" sz="3100"/>
              <a:t>Move to your desk/move around room</a:t>
            </a:r>
            <a:endParaRPr b="1" sz="3100"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After cleaning up, walk room </a:t>
            </a:r>
            <a:r>
              <a:rPr lang="en"/>
              <a:t>quietly</a:t>
            </a:r>
            <a:r>
              <a:rPr lang="en"/>
              <a:t> and calmly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Get your book out (from our book bin, desk or backpack)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Sit </a:t>
            </a:r>
            <a:r>
              <a:rPr lang="en"/>
              <a:t>down</a:t>
            </a:r>
            <a:r>
              <a:rPr lang="en"/>
              <a:t> at your desk and get ready for the second bell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Reading Student.jpg - Wikimedia Commons"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475" y="2380125"/>
            <a:ext cx="3927875" cy="2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122"/>
              <a:t>Step 3 - Second bell (Start Reading)</a:t>
            </a:r>
            <a:endParaRPr b="1" sz="3122"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the second bell rings, </a:t>
            </a:r>
            <a:r>
              <a:rPr lang="en"/>
              <a:t>it's</a:t>
            </a:r>
            <a:r>
              <a:rPr lang="en"/>
              <a:t> time to start reading!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Your area should be clean and quiet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You should have your book ready, and be seated at your desk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Stay focused on your reading for the full time</a:t>
            </a:r>
            <a:endParaRPr/>
          </a:p>
        </p:txBody>
      </p:sp>
      <p:pic>
        <p:nvPicPr>
          <p:cNvPr descr="a drawing of a bell on a dark background (Provided by Tenor)"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600" y="2571750"/>
            <a:ext cx="2262975" cy="2262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udent reading textbook - Education - FREE-VECTORS.NET"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571750"/>
            <a:ext cx="3017300" cy="2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122"/>
              <a:t>Step 4 - Reading Time (15-20 Minutes)</a:t>
            </a:r>
            <a:endParaRPr b="1" sz="3122"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Once everyone is seated and ready, I’ll set a timer for 15-20 minutes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this time to read quietly and focus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you finish your book early, get another book or quietly do a review reading activity</a:t>
            </a:r>
            <a:endParaRPr/>
          </a:p>
        </p:txBody>
      </p:sp>
      <p:pic>
        <p:nvPicPr>
          <p:cNvPr descr="Free Images : hand, time, gauge, pocket watch, timer, stopwatch ..."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200" y="2332525"/>
            <a:ext cx="3728031" cy="248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122"/>
              <a:t>Expectation During Reading Time</a:t>
            </a:r>
            <a:endParaRPr b="1" sz="3122"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is quiet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you have a question, raise your hand silently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Stay in your seat and focus on your book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100"/>
              <a:t>Non-Expectation </a:t>
            </a:r>
            <a:r>
              <a:rPr b="1" lang="en" sz="3100"/>
              <a:t>During</a:t>
            </a:r>
            <a:r>
              <a:rPr b="1" lang="en" sz="3100"/>
              <a:t> Reading Time</a:t>
            </a:r>
            <a:endParaRPr b="1" sz="31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is not the time to ask to go to the bathroom or get a drink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is not a time to talk to your </a:t>
            </a:r>
            <a:r>
              <a:rPr lang="en"/>
              <a:t>friend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is not the time to move around the room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