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dbf0fe97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dbf0fe97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dbf0fe97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ddbf0fe97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dbf0fe97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dbf0fe97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dbf0fe97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ddbf0fe97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dbf0fe97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dbf0fe97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d46b163e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dd46b163e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d46b163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dd46b163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d46b163e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d46b163e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d46b163e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dd46b163e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d46b163e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d46b163e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dbf0fe97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dbf0fe97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dbf0fe97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ddbf0fe97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dbf0fe97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dbf0fe97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dbf0fe97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ddbf0fe97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urriculum.gov.bc.ca/curriculum/mathematics/4/core#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hyperlink" Target="https://curriculum.gov.bc.ca/curriculum/mathematics/4/core#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Solution</a:t>
            </a:r>
            <a:endParaRPr sz="4000"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759650"/>
            <a:ext cx="579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Arrays are made up of rows.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All the rows have the same length.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An array that models 3 × 5 = 15 has 3 rows with 5 squares in each row.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00" y="2022598"/>
            <a:ext cx="3124325" cy="30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4484925" y="2939150"/>
            <a:ext cx="38970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There are 15 squares in the array.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b="1" lang="en" sz="2200"/>
              <a:t>4. </a:t>
            </a: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en" sz="2200">
                <a:highlight>
                  <a:srgbClr val="D3D3D3"/>
                </a:highlight>
              </a:rPr>
              <a:t>Write multiplication sentences for arrays</a:t>
            </a:r>
            <a:endParaRPr b="1" sz="2200">
              <a:highlight>
                <a:srgbClr val="D3D3D3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25" y="1017725"/>
            <a:ext cx="5868305" cy="378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A5A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 rotWithShape="1">
          <a:blip r:embed="rId3">
            <a:alphaModFix/>
          </a:blip>
          <a:srcRect b="0" l="0" r="0" t="50443"/>
          <a:stretch/>
        </p:blipFill>
        <p:spPr>
          <a:xfrm>
            <a:off x="5043000" y="350399"/>
            <a:ext cx="3877725" cy="472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b="48490" l="0" r="0" t="0"/>
          <a:stretch/>
        </p:blipFill>
        <p:spPr>
          <a:xfrm>
            <a:off x="154675" y="236200"/>
            <a:ext cx="3877725" cy="49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/>
        </p:nvSpPr>
        <p:spPr>
          <a:xfrm>
            <a:off x="3212150" y="0"/>
            <a:ext cx="3437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SOLUTION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Write multiplication sentence for number lines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" y="1504950"/>
            <a:ext cx="901065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925" y="85650"/>
            <a:ext cx="6959700" cy="490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Grade 4 Mathematics</a:t>
            </a:r>
            <a:r>
              <a:rPr lang="en"/>
              <a:t> 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74">
                <a:solidFill>
                  <a:schemeClr val="dk1"/>
                </a:solidFill>
                <a:highlight>
                  <a:srgbClr val="F0F8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Development of computational </a:t>
            </a:r>
            <a:r>
              <a:rPr b="1" lang="en" sz="1974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fluency</a:t>
            </a:r>
            <a:r>
              <a:rPr b="1" lang="en" sz="1974">
                <a:solidFill>
                  <a:schemeClr val="dk1"/>
                </a:solidFill>
                <a:highlight>
                  <a:srgbClr val="F0F8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 multiplicative thinking requires analysis of patterns and relations in multiplication and division.</a:t>
            </a:r>
            <a:endParaRPr b="1" sz="257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b="1" lang="en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Curricular competency</a:t>
            </a:r>
            <a:endParaRPr b="1"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182" lvl="0" marL="457200" rtl="0" algn="l">
              <a:lnSpc>
                <a:spcPct val="130909"/>
              </a:lnSpc>
              <a:spcBef>
                <a:spcPts val="1600"/>
              </a:spcBef>
              <a:spcAft>
                <a:spcPts val="0"/>
              </a:spcAft>
              <a:buClr>
                <a:srgbClr val="313132"/>
              </a:buClr>
              <a:buSzPct val="100000"/>
              <a:buFont typeface="Times New Roman"/>
              <a:buChar char="-"/>
            </a:pPr>
            <a:r>
              <a:rPr lang="en">
                <a:solidFill>
                  <a:srgbClr val="3131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Understanding and solving</a:t>
            </a:r>
            <a:endParaRPr>
              <a:solidFill>
                <a:srgbClr val="3131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182" lvl="0" marL="457200" rtl="0" algn="l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rgbClr val="313132"/>
              </a:buClr>
              <a:buSzPct val="100000"/>
              <a:buFont typeface="Times New Roman"/>
              <a:buChar char="-"/>
            </a:pPr>
            <a:r>
              <a:rPr lang="en">
                <a:solidFill>
                  <a:srgbClr val="3131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Develop, demonstrate and apply mathematical understanding through play, inquiry and problem solving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0909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b="1" lang="en" sz="1500" u="sng">
                <a:solidFill>
                  <a:srgbClr val="3131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Communicating and representing</a:t>
            </a:r>
            <a:endParaRPr b="1" sz="1500" u="sng">
              <a:solidFill>
                <a:srgbClr val="3131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182" lvl="0" marL="457200" rtl="0" algn="l">
              <a:lnSpc>
                <a:spcPct val="130909"/>
              </a:lnSpc>
              <a:spcBef>
                <a:spcPts val="1600"/>
              </a:spcBef>
              <a:spcAft>
                <a:spcPts val="0"/>
              </a:spcAft>
              <a:buClr>
                <a:srgbClr val="313132"/>
              </a:buClr>
              <a:buSzPct val="100000"/>
              <a:buFont typeface="Times New Roman"/>
              <a:buChar char="-"/>
            </a:pPr>
            <a:r>
              <a:rPr lang="en">
                <a:solidFill>
                  <a:srgbClr val="3131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Communicating mathematical thinking in many ways</a:t>
            </a:r>
            <a:endParaRPr>
              <a:solidFill>
                <a:srgbClr val="3131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182" lvl="0" marL="457200" rtl="0" algn="l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rgbClr val="313132"/>
              </a:buClr>
              <a:buSzPct val="100000"/>
              <a:buFont typeface="Times New Roman"/>
              <a:buChar char="-"/>
            </a:pPr>
            <a:r>
              <a:rPr lang="en">
                <a:solidFill>
                  <a:srgbClr val="3131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 mathematical ideas in concrete, pictorial and symbolic forms</a:t>
            </a:r>
            <a:endParaRPr>
              <a:solidFill>
                <a:srgbClr val="3131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182" lvl="0" marL="457200" rtl="0" algn="l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rgbClr val="313132"/>
              </a:buClr>
              <a:buSzPct val="100000"/>
              <a:buFont typeface="Times New Roman"/>
              <a:buChar char="-"/>
            </a:pPr>
            <a:r>
              <a:rPr lang="en">
                <a:solidFill>
                  <a:srgbClr val="3131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Connecting and reflecting</a:t>
            </a:r>
            <a:endParaRPr>
              <a:solidFill>
                <a:srgbClr val="3131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4830150" y="198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MATERIALS NEEDED</a:t>
            </a:r>
            <a:endParaRPr b="1" u="sng"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4732600" y="820550"/>
            <a:ext cx="4411500" cy="4147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Small trash can or Basket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Soft ball or crumpled up paper balls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Whiteboards and markers or sheets of paper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Multiplication and division problems (can be on google slides or index cards)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Scoreboard</a:t>
            </a:r>
            <a:r>
              <a:rPr lang="en">
                <a:solidFill>
                  <a:schemeClr val="dk1"/>
                </a:solidFill>
              </a:rPr>
              <a:t> (Optional)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149900" y="3265725"/>
            <a:ext cx="8244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8" u="sng">
                <a:solidFill>
                  <a:schemeClr val="dk1"/>
                </a:solidFill>
              </a:rPr>
              <a:t>SET UP</a:t>
            </a:r>
            <a:endParaRPr b="1" sz="1908" u="sng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Divide the class into teams (depending on class size)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Set up the shooting area - Place trash can or basket at a designates distance from shooting lines.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Have questions on slides or index cards 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516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Teams will receive a problem and use their whiteboards to solve it.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Teams will have 1-2 minutes to collaborate and write their answer on the whiteboard.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Teams will flip their boards. Those with the correct answer will then choose a team member to take a shot for points.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dk1"/>
                </a:solidFill>
              </a:rPr>
              <a:t>Scoring</a:t>
            </a:r>
            <a:endParaRPr b="1" sz="2000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There will be 3 </a:t>
            </a:r>
            <a:r>
              <a:rPr lang="en">
                <a:solidFill>
                  <a:schemeClr val="dk1"/>
                </a:solidFill>
              </a:rPr>
              <a:t>different</a:t>
            </a:r>
            <a:r>
              <a:rPr lang="en">
                <a:solidFill>
                  <a:schemeClr val="dk1"/>
                </a:solidFill>
              </a:rPr>
              <a:t> point lines to choose from</a:t>
            </a:r>
            <a:endParaRPr>
              <a:solidFill>
                <a:schemeClr val="dk1"/>
              </a:solidFill>
            </a:endParaRPr>
          </a:p>
          <a:p>
            <a:pPr indent="45720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Free Throw = 1 point, Paint Point = 2 Points and 3 Point line = 3 Points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2993775" y="170600"/>
            <a:ext cx="3559075" cy="907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RULES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740000" y="502475"/>
            <a:ext cx="7957500" cy="177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GRADE 4 </a:t>
            </a:r>
            <a:r>
              <a:rPr lang="en" sz="1800"/>
              <a:t>MATHEMATICS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0F8FF"/>
                </a:highlight>
                <a:latin typeface="Verdana"/>
                <a:ea typeface="Verdana"/>
                <a:cs typeface="Verdana"/>
                <a:sym typeface="Verdana"/>
              </a:rPr>
              <a:t>Development of computational </a:t>
            </a:r>
            <a:r>
              <a:rPr lang="en" sz="1500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fluency and</a:t>
            </a:r>
            <a:r>
              <a:rPr lang="en" sz="1500">
                <a:solidFill>
                  <a:schemeClr val="dk1"/>
                </a:solidFill>
                <a:highlight>
                  <a:srgbClr val="F0F8FF"/>
                </a:highlight>
                <a:latin typeface="Verdana"/>
                <a:ea typeface="Verdana"/>
                <a:cs typeface="Verdana"/>
                <a:sym typeface="Verdana"/>
              </a:rPr>
              <a:t> multiplicative thinking requires analysis of patterns and relations in multiplication and division.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blue circles&#10;&#10;Description automatically generated"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825" y="1790625"/>
            <a:ext cx="5006475" cy="23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259125" y="862075"/>
            <a:ext cx="4126200" cy="39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-228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/>
              <a:t>1.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en" sz="1600"/>
              <a:t>Count equal groups</a:t>
            </a:r>
            <a:endParaRPr b="1" sz="1600"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Question</a:t>
            </a:r>
            <a:endParaRPr sz="1600"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Fill in the blanks to describe the model.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There are _____  groups of dots.</a:t>
            </a:r>
            <a:endParaRPr sz="1600"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There are _____ dots in each group.</a:t>
            </a:r>
            <a:endParaRPr sz="1600"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79" name="Google Shape;79;p17"/>
          <p:cNvSpPr txBox="1"/>
          <p:nvPr/>
        </p:nvSpPr>
        <p:spPr>
          <a:xfrm>
            <a:off x="420250" y="566425"/>
            <a:ext cx="83412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QUESTIONS TO UNDERSTAND MULTIPLICATION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blue circles&#10;&#10;Description automatically generated"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100" y="942000"/>
            <a:ext cx="445770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250" y="1161075"/>
            <a:ext cx="952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4225" y="3031025"/>
            <a:ext cx="4457700" cy="139881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225450" y="255800"/>
            <a:ext cx="3977100" cy="45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/>
              <a:t>Solution</a:t>
            </a:r>
            <a:endParaRPr b="1" sz="1900" u="sng"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/>
              <a:t>Count the number of groups.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/>
              <a:t>There are </a:t>
            </a:r>
            <a:r>
              <a:rPr b="1" lang="en" sz="1500"/>
              <a:t>3 groups</a:t>
            </a:r>
            <a:r>
              <a:rPr lang="en" sz="1500"/>
              <a:t> of dots.</a:t>
            </a:r>
            <a:endParaRPr sz="1500"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/>
              <a:t>Each group has an equal number of dots. Count the number of dots in a group.</a:t>
            </a:r>
            <a:endParaRPr sz="1500"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/>
              <a:t> </a:t>
            </a:r>
            <a:endParaRPr sz="1500"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500"/>
              <a:t>There are </a:t>
            </a:r>
            <a:r>
              <a:rPr b="1" lang="en" sz="1500"/>
              <a:t>4 dots</a:t>
            </a:r>
            <a:r>
              <a:rPr lang="en" sz="1500"/>
              <a:t> in each group.</a:t>
            </a:r>
            <a:endParaRPr sz="1500"/>
          </a:p>
        </p:txBody>
      </p:sp>
      <p:sp>
        <p:nvSpPr>
          <p:cNvPr id="88" name="Google Shape;88;p18"/>
          <p:cNvSpPr txBox="1"/>
          <p:nvPr/>
        </p:nvSpPr>
        <p:spPr>
          <a:xfrm>
            <a:off x="4641025" y="2384475"/>
            <a:ext cx="3870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   1                   2                   3                  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4887700" y="3224950"/>
            <a:ext cx="4476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5207450" y="3540913"/>
            <a:ext cx="5208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4887700" y="3882725"/>
            <a:ext cx="520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4641025" y="3540925"/>
            <a:ext cx="5208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79600"/>
            <a:ext cx="85206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r>
              <a:rPr lang="en" sz="3688"/>
              <a:t> </a:t>
            </a:r>
            <a:r>
              <a:rPr b="1" lang="en" sz="2088"/>
              <a:t>Relate addition and multiplication for equal groups</a:t>
            </a:r>
            <a:endParaRPr b="1" sz="20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75" y="812900"/>
            <a:ext cx="7439701" cy="40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233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700" y="79300"/>
            <a:ext cx="6000924" cy="48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3. </a:t>
            </a:r>
            <a:r>
              <a:rPr b="1" lang="en" sz="1800"/>
              <a:t>Make arrays to model multiplication</a:t>
            </a:r>
            <a:endParaRPr sz="3400"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93925" y="1161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Question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Make a rectangular array of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squares to model 3 x 5 = 15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793" y="1102550"/>
            <a:ext cx="363095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