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3" r:id="rId4"/>
    <p:sldId id="266" r:id="rId5"/>
    <p:sldId id="257" r:id="rId6"/>
    <p:sldId id="258" r:id="rId7"/>
    <p:sldId id="261" r:id="rId8"/>
    <p:sldId id="259" r:id="rId9"/>
    <p:sldId id="260" r:id="rId10"/>
    <p:sldId id="267" r:id="rId11"/>
    <p:sldId id="262" r:id="rId12"/>
    <p:sldId id="265" r:id="rId13"/>
    <p:sldId id="26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F35E3-0770-4E62-B3F4-DA1DA1D2A272}" type="datetimeFigureOut">
              <a:rPr lang="en-CA" smtClean="0"/>
              <a:t>2023-11-26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49EA-1A2C-4DAE-A0C1-F9A219C52F9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007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9EA-1A2C-4DAE-A0C1-F9A219C52F9B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030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9EA-1A2C-4DAE-A0C1-F9A219C52F9B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107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9EA-1A2C-4DAE-A0C1-F9A219C52F9B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876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052900"/>
          </a:xfrm>
        </p:spPr>
        <p:txBody>
          <a:bodyPr/>
          <a:lstStyle/>
          <a:p>
            <a:r>
              <a:rPr lang="en-CA" dirty="0" smtClean="0"/>
              <a:t>Visioning Project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302758"/>
            <a:ext cx="8825658" cy="2336042"/>
          </a:xfrm>
        </p:spPr>
        <p:txBody>
          <a:bodyPr>
            <a:normAutofit/>
          </a:bodyPr>
          <a:lstStyle/>
          <a:p>
            <a:r>
              <a:rPr lang="en-CA" dirty="0" smtClean="0"/>
              <a:t>By Terri Wilkinson</a:t>
            </a:r>
          </a:p>
          <a:p>
            <a:r>
              <a:rPr lang="en-CA" dirty="0"/>
              <a:t>Bachelor of Education, University of Northern British Columbia</a:t>
            </a:r>
          </a:p>
          <a:p>
            <a:r>
              <a:rPr lang="en-CA" dirty="0"/>
              <a:t>EDUC 393: Foundations of Education</a:t>
            </a:r>
          </a:p>
          <a:p>
            <a:r>
              <a:rPr lang="en-CA" dirty="0"/>
              <a:t>Melanie Baerg</a:t>
            </a:r>
          </a:p>
          <a:p>
            <a:r>
              <a:rPr lang="en-CA" dirty="0" smtClean="0"/>
              <a:t>November 27, </a:t>
            </a:r>
            <a:r>
              <a:rPr lang="en-CA" dirty="0"/>
              <a:t>2023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0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0"/>
    </mc:Choice>
    <mc:Fallback xmlns="">
      <p:transition spd="slow" advTm="30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1"/>
            <a:ext cx="4343400" cy="3460351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sz="1200" dirty="0"/>
              <a:t>Learning involves generational roles and </a:t>
            </a:r>
            <a:r>
              <a:rPr lang="en-CA" sz="1200" dirty="0" smtClean="0"/>
              <a:t>responsibilities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1200" dirty="0"/>
              <a:t>Learning recognizes the role of indigenous </a:t>
            </a:r>
            <a:r>
              <a:rPr lang="en-CA" sz="1200" dirty="0" smtClean="0"/>
              <a:t>knowledge</a:t>
            </a:r>
            <a:br>
              <a:rPr lang="en-CA" sz="1200" dirty="0" smtClean="0"/>
            </a:br>
            <a:endParaRPr lang="en-CA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493486"/>
            <a:ext cx="4687824" cy="6226628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My Ideal Classroom</a:t>
            </a:r>
          </a:p>
          <a:p>
            <a:pPr marL="285750" indent="-285750">
              <a:buFontTx/>
              <a:buChar char="-"/>
            </a:pPr>
            <a:r>
              <a:rPr lang="en-CA" sz="1600" cap="none" dirty="0">
                <a:solidFill>
                  <a:schemeClr val="tx1"/>
                </a:solidFill>
              </a:rPr>
              <a:t>D</a:t>
            </a:r>
            <a:r>
              <a:rPr lang="en-CA" sz="1600" cap="none" dirty="0" smtClean="0">
                <a:solidFill>
                  <a:schemeClr val="tx1"/>
                </a:solidFill>
              </a:rPr>
              <a:t>ynamic space</a:t>
            </a:r>
          </a:p>
          <a:p>
            <a:pPr marL="285750" indent="-285750">
              <a:buFontTx/>
              <a:buChar char="-"/>
            </a:pPr>
            <a:r>
              <a:rPr lang="en-CA" sz="1600" cap="none" dirty="0">
                <a:solidFill>
                  <a:schemeClr val="tx1"/>
                </a:solidFill>
              </a:rPr>
              <a:t>F</a:t>
            </a:r>
            <a:r>
              <a:rPr lang="en-CA" sz="1600" cap="none" dirty="0" smtClean="0">
                <a:solidFill>
                  <a:schemeClr val="tx1"/>
                </a:solidFill>
              </a:rPr>
              <a:t>osters creativity</a:t>
            </a:r>
          </a:p>
          <a:p>
            <a:pPr marL="285750" indent="-285750">
              <a:buFontTx/>
              <a:buChar char="-"/>
            </a:pPr>
            <a:r>
              <a:rPr lang="en-CA" sz="1600" cap="none" dirty="0">
                <a:solidFill>
                  <a:schemeClr val="tx1"/>
                </a:solidFill>
              </a:rPr>
              <a:t>C</a:t>
            </a:r>
            <a:r>
              <a:rPr lang="en-CA" sz="1600" cap="none" dirty="0" smtClean="0">
                <a:solidFill>
                  <a:schemeClr val="tx1"/>
                </a:solidFill>
              </a:rPr>
              <a:t>ollaboration</a:t>
            </a:r>
          </a:p>
          <a:p>
            <a:pPr marL="285750" indent="-285750">
              <a:buFontTx/>
              <a:buChar char="-"/>
            </a:pPr>
            <a:r>
              <a:rPr lang="en-CA" sz="1600" cap="none" dirty="0">
                <a:solidFill>
                  <a:schemeClr val="tx1"/>
                </a:solidFill>
              </a:rPr>
              <a:t>C</a:t>
            </a:r>
            <a:r>
              <a:rPr lang="en-CA" sz="1600" cap="none" dirty="0" smtClean="0">
                <a:solidFill>
                  <a:schemeClr val="tx1"/>
                </a:solidFill>
              </a:rPr>
              <a:t>ritical thinking</a:t>
            </a:r>
          </a:p>
          <a:p>
            <a:pPr marL="285750" indent="-285750">
              <a:buFontTx/>
              <a:buChar char="-"/>
            </a:pPr>
            <a:r>
              <a:rPr lang="en-CA" sz="1600" cap="none" dirty="0">
                <a:solidFill>
                  <a:schemeClr val="tx1"/>
                </a:solidFill>
              </a:rPr>
              <a:t>S</a:t>
            </a:r>
            <a:r>
              <a:rPr lang="en-CA" sz="1600" cap="none" dirty="0" smtClean="0">
                <a:solidFill>
                  <a:schemeClr val="tx1"/>
                </a:solidFill>
              </a:rPr>
              <a:t>afe space</a:t>
            </a:r>
          </a:p>
          <a:p>
            <a:pPr marL="285750" indent="-285750">
              <a:buFontTx/>
              <a:buChar char="-"/>
            </a:pPr>
            <a:r>
              <a:rPr lang="en-CA" sz="1600" cap="none" dirty="0">
                <a:solidFill>
                  <a:schemeClr val="tx1"/>
                </a:solidFill>
              </a:rPr>
              <a:t>I</a:t>
            </a:r>
            <a:r>
              <a:rPr lang="en-CA" sz="1600" cap="none" dirty="0" smtClean="0">
                <a:solidFill>
                  <a:schemeClr val="tx1"/>
                </a:solidFill>
              </a:rPr>
              <a:t>nclusion</a:t>
            </a:r>
          </a:p>
          <a:p>
            <a:pPr marL="285750" indent="-285750">
              <a:buFontTx/>
              <a:buChar char="-"/>
            </a:pPr>
            <a:r>
              <a:rPr lang="en-CA" sz="1600" cap="none" dirty="0">
                <a:solidFill>
                  <a:schemeClr val="tx1"/>
                </a:solidFill>
              </a:rPr>
              <a:t>D</a:t>
            </a:r>
            <a:r>
              <a:rPr lang="en-CA" sz="1600" cap="none" dirty="0" smtClean="0">
                <a:solidFill>
                  <a:schemeClr val="tx1"/>
                </a:solidFill>
              </a:rPr>
              <a:t>iverse resources</a:t>
            </a:r>
          </a:p>
          <a:p>
            <a:pPr marL="285750" indent="-285750">
              <a:buFontTx/>
              <a:buChar char="-"/>
            </a:pPr>
            <a:r>
              <a:rPr lang="en-CA" sz="1600" cap="none" dirty="0">
                <a:solidFill>
                  <a:schemeClr val="tx1"/>
                </a:solidFill>
              </a:rPr>
              <a:t>T</a:t>
            </a:r>
            <a:r>
              <a:rPr lang="en-CA" sz="1600" cap="none" dirty="0" smtClean="0">
                <a:solidFill>
                  <a:schemeClr val="tx1"/>
                </a:solidFill>
              </a:rPr>
              <a:t>ech integration</a:t>
            </a:r>
          </a:p>
          <a:p>
            <a:pPr marL="285750" indent="-285750">
              <a:buFontTx/>
              <a:buChar char="-"/>
            </a:pPr>
            <a:r>
              <a:rPr lang="en-CA" sz="1600" cap="none" dirty="0">
                <a:solidFill>
                  <a:schemeClr val="tx1"/>
                </a:solidFill>
              </a:rPr>
              <a:t>F</a:t>
            </a:r>
            <a:r>
              <a:rPr lang="en-CA" sz="1600" cap="none" dirty="0" smtClean="0">
                <a:solidFill>
                  <a:schemeClr val="tx1"/>
                </a:solidFill>
              </a:rPr>
              <a:t>lexible seating</a:t>
            </a:r>
          </a:p>
          <a:p>
            <a:pPr marL="285750" indent="-285750">
              <a:buFontTx/>
              <a:buChar char="-"/>
            </a:pPr>
            <a:r>
              <a:rPr lang="en-CA" sz="1600" cap="none" dirty="0">
                <a:solidFill>
                  <a:schemeClr val="tx1"/>
                </a:solidFill>
              </a:rPr>
              <a:t>E</a:t>
            </a:r>
            <a:r>
              <a:rPr lang="en-CA" sz="1600" cap="none" dirty="0" smtClean="0">
                <a:solidFill>
                  <a:schemeClr val="tx1"/>
                </a:solidFill>
              </a:rPr>
              <a:t>ncourages curiosity and active participation</a:t>
            </a:r>
          </a:p>
          <a:p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15908" r="31804" b="16931"/>
          <a:stretch/>
        </p:blipFill>
        <p:spPr>
          <a:xfrm>
            <a:off x="1009813" y="639934"/>
            <a:ext cx="4343399" cy="40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"/>
    </mc:Choice>
    <mc:Fallback xmlns="">
      <p:transition spd="slow" advTm="121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Literacy and Mathematics through Differentiated </a:t>
            </a:r>
            <a:r>
              <a:rPr lang="en-CA" dirty="0"/>
              <a:t>Instruction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3178629"/>
            <a:ext cx="8825659" cy="426719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CA" dirty="0" smtClean="0"/>
              <a:t>Want students to feel confident with numeracy and literacy skills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Will use daily 5, Heggerty, secret stories, and UFLI programs for literacy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Will use daily 3 and Carol Fullerton programs for numeracy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Will use benchmarks and assessments to inform instruction and practice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Will use many forms of teaching including, technology, games, resources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Will incorporate play based learning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Will have small group work, students separated into skill level to meet students where they are at but push them to where they need to be</a:t>
            </a:r>
          </a:p>
          <a:p>
            <a:r>
              <a:rPr lang="en-CA" dirty="0"/>
              <a:t>Learning involves patience and </a:t>
            </a:r>
            <a:r>
              <a:rPr lang="en-CA" dirty="0" smtClean="0"/>
              <a:t>time</a:t>
            </a:r>
          </a:p>
          <a:p>
            <a:endParaRPr lang="en-CA" dirty="0" smtClean="0"/>
          </a:p>
          <a:p>
            <a:pPr marL="285750" indent="-285750"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10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"/>
    </mc:Choice>
    <mc:Fallback xmlns="">
      <p:transition spd="slow" advTm="113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Nurturing and </a:t>
            </a:r>
            <a:r>
              <a:rPr lang="en-CA" dirty="0" smtClean="0"/>
              <a:t>Supporting Programs and Spaces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54954" y="2307772"/>
            <a:ext cx="4828032" cy="371203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Before school activities</a:t>
            </a:r>
          </a:p>
          <a:p>
            <a:r>
              <a:rPr lang="en-CA" dirty="0" smtClean="0"/>
              <a:t>Breakfast club, snacks and lunch program</a:t>
            </a:r>
          </a:p>
          <a:p>
            <a:r>
              <a:rPr lang="en-CA" dirty="0" smtClean="0"/>
              <a:t>Choice activities for lunch time, reading, sports, art, Lego lab etc.</a:t>
            </a:r>
          </a:p>
          <a:p>
            <a:r>
              <a:rPr lang="en-CA" dirty="0" smtClean="0"/>
              <a:t>Afterschool programs including sports, art, technology, cooking etc.</a:t>
            </a:r>
          </a:p>
          <a:p>
            <a:r>
              <a:rPr lang="en-CA" dirty="0" smtClean="0"/>
              <a:t>Library open door policy, morning, noon and afterschool</a:t>
            </a:r>
          </a:p>
          <a:p>
            <a:r>
              <a:rPr lang="en-CA" dirty="0" smtClean="0"/>
              <a:t>Academies groups</a:t>
            </a:r>
          </a:p>
          <a:p>
            <a:r>
              <a:rPr lang="en-CA" dirty="0" smtClean="0"/>
              <a:t>Strong start program</a:t>
            </a:r>
          </a:p>
          <a:p>
            <a:r>
              <a:rPr lang="en-CA" dirty="0" smtClean="0"/>
              <a:t>Zen Zone</a:t>
            </a:r>
          </a:p>
          <a:p>
            <a:r>
              <a:rPr lang="en-CA" dirty="0" smtClean="0"/>
              <a:t>First Nation Support works support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8776" y="2307771"/>
            <a:ext cx="4828032" cy="4194629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Student designed rooms, “our room” learning lab, “the green room” Lego lab</a:t>
            </a:r>
          </a:p>
          <a:p>
            <a:r>
              <a:rPr lang="en-CA" dirty="0" smtClean="0"/>
              <a:t>Student voice, choice and input</a:t>
            </a:r>
          </a:p>
          <a:p>
            <a:r>
              <a:rPr lang="en-CA" dirty="0" smtClean="0"/>
              <a:t>Trauma in formed lens for staff</a:t>
            </a:r>
          </a:p>
          <a:p>
            <a:r>
              <a:rPr lang="en-CA" dirty="0" smtClean="0"/>
              <a:t>Growth mindset</a:t>
            </a:r>
          </a:p>
          <a:p>
            <a:r>
              <a:rPr lang="en-CA" dirty="0" smtClean="0"/>
              <a:t>Star fish food bag program</a:t>
            </a:r>
          </a:p>
          <a:p>
            <a:r>
              <a:rPr lang="en-CA" dirty="0" smtClean="0"/>
              <a:t>Laundry room and “closet”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Learning ultimately supports the well-being of the self, the family, the community, the land, the spirits, and the ancestors</a:t>
            </a:r>
          </a:p>
          <a:p>
            <a:pPr marL="0" indent="0">
              <a:buNone/>
            </a:pPr>
            <a:r>
              <a:rPr lang="en-CA" dirty="0" smtClean="0"/>
              <a:t>Learning requires exploration of one’s identity </a:t>
            </a:r>
          </a:p>
          <a:p>
            <a:pPr marL="0" indent="0">
              <a:buNone/>
            </a:pPr>
            <a:r>
              <a:rPr lang="en-CA" dirty="0" smtClean="0"/>
              <a:t>Learning </a:t>
            </a:r>
            <a:r>
              <a:rPr lang="en-CA" dirty="0"/>
              <a:t>involves recognizing that some </a:t>
            </a:r>
            <a:r>
              <a:rPr lang="en-CA" dirty="0" smtClean="0"/>
              <a:t>knowledge </a:t>
            </a:r>
            <a:r>
              <a:rPr lang="en-CA" dirty="0"/>
              <a:t>is sacred and only shared with </a:t>
            </a:r>
            <a:r>
              <a:rPr lang="en-CA" dirty="0" smtClean="0"/>
              <a:t>permission </a:t>
            </a:r>
            <a:r>
              <a:rPr lang="en-CA" dirty="0"/>
              <a:t>and/or in certain situations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35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"/>
    </mc:Choice>
    <mc:Fallback xmlns="">
      <p:transition spd="slow" advTm="61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Collaboration – “Surviving not Thriving”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2144" y="2569029"/>
            <a:ext cx="8825659" cy="460102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CA" sz="1200" b="1" dirty="0" smtClean="0"/>
              <a:t>Thank You!!!</a:t>
            </a:r>
          </a:p>
          <a:p>
            <a:pPr marL="285750" indent="-285750">
              <a:buFontTx/>
              <a:buChar char="-"/>
            </a:pPr>
            <a:r>
              <a:rPr lang="en-CA" sz="1200" b="1" dirty="0" smtClean="0"/>
              <a:t>Allows for sharing of ideas, resources and best practices</a:t>
            </a:r>
          </a:p>
          <a:p>
            <a:pPr marL="285750" indent="-285750">
              <a:buFontTx/>
              <a:buChar char="-"/>
            </a:pPr>
            <a:r>
              <a:rPr lang="en-CA" sz="1200" b="1" dirty="0" smtClean="0"/>
              <a:t>Fosters a supportive environment</a:t>
            </a:r>
          </a:p>
          <a:p>
            <a:pPr marL="285750" indent="-285750">
              <a:buFontTx/>
              <a:buChar char="-"/>
            </a:pPr>
            <a:r>
              <a:rPr lang="en-CA" sz="1200" b="1" dirty="0" smtClean="0"/>
              <a:t>We learn from each other</a:t>
            </a:r>
          </a:p>
          <a:p>
            <a:pPr marL="285750" indent="-285750">
              <a:buFontTx/>
              <a:buChar char="-"/>
            </a:pPr>
            <a:r>
              <a:rPr lang="en-CA" sz="1200" b="1" dirty="0" smtClean="0"/>
              <a:t>Enhances professional development</a:t>
            </a:r>
          </a:p>
          <a:p>
            <a:pPr marL="285750" indent="-285750">
              <a:buFontTx/>
              <a:buChar char="-"/>
            </a:pPr>
            <a:r>
              <a:rPr lang="en-CA" sz="1200" b="1" dirty="0" smtClean="0"/>
              <a:t>Promotes innovative teaching methods</a:t>
            </a:r>
          </a:p>
          <a:p>
            <a:pPr marL="285750" indent="-285750">
              <a:buFontTx/>
              <a:buChar char="-"/>
            </a:pPr>
            <a:r>
              <a:rPr lang="en-CA" sz="1200" b="1" dirty="0" smtClean="0"/>
              <a:t>Benefits  the students by providing more diverse learning experiences</a:t>
            </a:r>
          </a:p>
          <a:p>
            <a:r>
              <a:rPr lang="en-CA" sz="1200" b="1" dirty="0"/>
              <a:t>Learning ultimately supports the well-being of the self, </a:t>
            </a:r>
            <a:r>
              <a:rPr lang="en-CA" sz="1200" b="1" dirty="0" smtClean="0"/>
              <a:t> the </a:t>
            </a:r>
            <a:r>
              <a:rPr lang="en-CA" sz="1200" b="1" dirty="0"/>
              <a:t>family, the community, the land, the spirits, and </a:t>
            </a:r>
            <a:r>
              <a:rPr lang="en-CA" sz="1200" b="1" dirty="0" smtClean="0"/>
              <a:t>the ancestors</a:t>
            </a:r>
          </a:p>
          <a:p>
            <a:r>
              <a:rPr lang="en-CA" sz="1200" b="1" dirty="0"/>
              <a:t>Learning is holistic, reflexive, reflective, experiential, </a:t>
            </a:r>
            <a:r>
              <a:rPr lang="en-CA" sz="1200" b="1" dirty="0" smtClean="0"/>
              <a:t>and </a:t>
            </a:r>
            <a:r>
              <a:rPr lang="en-CA" sz="1200" b="1" dirty="0"/>
              <a:t>relational (focused on connectedness, on </a:t>
            </a:r>
            <a:r>
              <a:rPr lang="en-CA" sz="1200" b="1" dirty="0" smtClean="0"/>
              <a:t>reciprocal </a:t>
            </a:r>
            <a:r>
              <a:rPr lang="en-CA" sz="1200" b="1" dirty="0"/>
              <a:t>relationships, and a sense of place</a:t>
            </a:r>
            <a:r>
              <a:rPr lang="en-CA" sz="1200" b="1" dirty="0" smtClean="0"/>
              <a:t>)</a:t>
            </a:r>
          </a:p>
          <a:p>
            <a:r>
              <a:rPr lang="en-CA" sz="1200" b="1" dirty="0"/>
              <a:t>Learning involves generational roles and </a:t>
            </a:r>
            <a:r>
              <a:rPr lang="en-CA" sz="1200" b="1" dirty="0" smtClean="0"/>
              <a:t>responsibilities</a:t>
            </a:r>
            <a:endParaRPr lang="en-CA" sz="1200" b="1" dirty="0"/>
          </a:p>
          <a:p>
            <a:r>
              <a:rPr lang="en-CA" sz="1200" b="1" dirty="0"/>
              <a:t>Learning involves patience and time</a:t>
            </a:r>
          </a:p>
        </p:txBody>
      </p:sp>
    </p:spTree>
    <p:extLst>
      <p:ext uri="{BB962C8B-B14F-4D97-AF65-F5344CB8AC3E}">
        <p14:creationId xmlns:p14="http://schemas.microsoft.com/office/powerpoint/2010/main" val="28633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"/>
    </mc:Choice>
    <mc:Fallback xmlns="">
      <p:transition spd="slow" advTm="60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36800"/>
            <a:ext cx="8825659" cy="3683000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Detonnancour, G. (2023, November 13). Grow healthy students. Breakfast Club of Canada. https://www.breakfastclubcanada.org/ </a:t>
            </a:r>
            <a:endParaRPr lang="en-CA" dirty="0" smtClean="0"/>
          </a:p>
          <a:p>
            <a:r>
              <a:rPr lang="en-CA" dirty="0"/>
              <a:t>Maslow, A.H. (1943). “A Theory of Human Motivation”. In Psychological Review, 50(4), </a:t>
            </a:r>
            <a:r>
              <a:rPr lang="en-CA" dirty="0" smtClean="0"/>
              <a:t>430-437</a:t>
            </a:r>
            <a:r>
              <a:rPr lang="en-CA" dirty="0"/>
              <a:t>. Washington, DC: American Psychological Association</a:t>
            </a:r>
            <a:r>
              <a:rPr lang="en-CA" dirty="0" smtClean="0"/>
              <a:t>.</a:t>
            </a:r>
          </a:p>
          <a:p>
            <a:r>
              <a:rPr lang="en-CA" dirty="0"/>
              <a:t>Homepage. BC Agriculture in the Classroom Foundation. (n.d.). https://www.bcaitc.ca/ </a:t>
            </a:r>
            <a:endParaRPr lang="en-CA" dirty="0" smtClean="0"/>
          </a:p>
          <a:p>
            <a:r>
              <a:rPr lang="en-CA" dirty="0"/>
              <a:t>Care, E. and C. (2023, April 4). School Food Programs get historic investment to help Feed Kids. School food programs get historic investment to help feed kids. https://news.gov.bc.ca/releases/2023ECC0020-000424 </a:t>
            </a:r>
            <a:endParaRPr lang="en-CA" dirty="0" smtClean="0"/>
          </a:p>
          <a:p>
            <a:r>
              <a:rPr lang="en-CA" dirty="0"/>
              <a:t>Zones of regulation. The Zones of Regulation. (2023, July 28). https://zonesofregulation.com/ </a:t>
            </a:r>
            <a:endParaRPr lang="en-CA" dirty="0" smtClean="0"/>
          </a:p>
          <a:p>
            <a:r>
              <a:rPr lang="en-CA" dirty="0"/>
              <a:t>Canada, P. H. A. of. (2016, January 22). Government of Canada. Canada.ca. https://</a:t>
            </a:r>
            <a:r>
              <a:rPr lang="en-CA" dirty="0" smtClean="0"/>
              <a:t>www.canada.ca/en/public-health/services/being-active/children-physical-activity.html </a:t>
            </a:r>
          </a:p>
          <a:p>
            <a:r>
              <a:rPr lang="en-CA" dirty="0"/>
              <a:t>Quality first nations education in BC. First Nations Education Steering Committee FNESC. (n.d.). https://www.fnesc.ca/ 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08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"/>
    </mc:Choice>
    <mc:Fallback xmlns="">
      <p:transition spd="slow" advTm="6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 Acknowledgement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I recognize that I am presenting </a:t>
            </a:r>
            <a:r>
              <a:rPr lang="en-CA" dirty="0"/>
              <a:t>on the </a:t>
            </a:r>
            <a:r>
              <a:rPr lang="en-CA" dirty="0" err="1"/>
              <a:t>unceded</a:t>
            </a:r>
            <a:r>
              <a:rPr lang="en-CA" dirty="0"/>
              <a:t> traditional </a:t>
            </a:r>
            <a:r>
              <a:rPr lang="en-CA" dirty="0" err="1"/>
              <a:t>Ts’msyen</a:t>
            </a:r>
            <a:r>
              <a:rPr lang="en-CA" dirty="0"/>
              <a:t> (Tsimshian) territory of the </a:t>
            </a:r>
            <a:r>
              <a:rPr lang="en-CA" dirty="0" err="1"/>
              <a:t>Kitsumkalum</a:t>
            </a:r>
            <a:r>
              <a:rPr lang="en-CA" dirty="0"/>
              <a:t> and </a:t>
            </a:r>
            <a:r>
              <a:rPr lang="en-CA" dirty="0" err="1"/>
              <a:t>Kitselas</a:t>
            </a:r>
            <a:r>
              <a:rPr lang="en-CA" dirty="0"/>
              <a:t> First Nation</a:t>
            </a:r>
          </a:p>
        </p:txBody>
      </p:sp>
    </p:spTree>
    <p:extLst>
      <p:ext uri="{BB962C8B-B14F-4D97-AF65-F5344CB8AC3E}">
        <p14:creationId xmlns:p14="http://schemas.microsoft.com/office/powerpoint/2010/main" val="166782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94576" y="1262743"/>
            <a:ext cx="4876510" cy="5428343"/>
          </a:xfrm>
        </p:spPr>
        <p:txBody>
          <a:bodyPr/>
          <a:lstStyle/>
          <a:p>
            <a:r>
              <a:rPr lang="en-CA" sz="1800" b="1" dirty="0">
                <a:solidFill>
                  <a:schemeClr val="tx1"/>
                </a:solidFill>
              </a:rPr>
              <a:t>First Peoples Principles of </a:t>
            </a:r>
            <a:r>
              <a:rPr lang="en-CA" sz="1800" b="1" dirty="0" smtClean="0">
                <a:solidFill>
                  <a:schemeClr val="tx1"/>
                </a:solidFill>
              </a:rPr>
              <a:t>Learning</a:t>
            </a:r>
          </a:p>
          <a:p>
            <a:pPr lvl="1"/>
            <a:r>
              <a:rPr lang="en-CA" sz="1600" dirty="0" smtClean="0">
                <a:solidFill>
                  <a:schemeClr val="tx1"/>
                </a:solidFill>
              </a:rPr>
              <a:t>I will incorporate FPPL into my classroom by,</a:t>
            </a:r>
          </a:p>
          <a:p>
            <a:pPr marL="742950" lvl="1" indent="-285750">
              <a:buFontTx/>
              <a:buChar char="-"/>
            </a:pPr>
            <a:r>
              <a:rPr lang="en-CA" sz="1600" dirty="0" smtClean="0">
                <a:solidFill>
                  <a:schemeClr val="tx1"/>
                </a:solidFill>
              </a:rPr>
              <a:t>Incorporating indigenous perspective, values and ways of learning</a:t>
            </a:r>
          </a:p>
          <a:p>
            <a:pPr marL="742950" lvl="1" indent="-285750">
              <a:buFontTx/>
              <a:buChar char="-"/>
            </a:pPr>
            <a:r>
              <a:rPr lang="en-CA" sz="1600" dirty="0" smtClean="0">
                <a:solidFill>
                  <a:schemeClr val="tx1"/>
                </a:solidFill>
              </a:rPr>
              <a:t>Integrating indigenous perspective into my curriculum through stories, language and lessons</a:t>
            </a:r>
          </a:p>
          <a:p>
            <a:pPr marL="742950" lvl="1" indent="-285750">
              <a:buFontTx/>
              <a:buChar char="-"/>
            </a:pPr>
            <a:r>
              <a:rPr lang="en-CA" sz="1600" dirty="0" smtClean="0">
                <a:solidFill>
                  <a:schemeClr val="tx1"/>
                </a:solidFill>
              </a:rPr>
              <a:t>Fostering learning built on respect, trust and collaboration</a:t>
            </a:r>
          </a:p>
          <a:p>
            <a:pPr marL="742950" lvl="1" indent="-285750">
              <a:buFontTx/>
              <a:buChar char="-"/>
            </a:pPr>
            <a:r>
              <a:rPr lang="en-CA" sz="1600" dirty="0" smtClean="0">
                <a:solidFill>
                  <a:schemeClr val="tx1"/>
                </a:solidFill>
              </a:rPr>
              <a:t>Engaging in local community supports</a:t>
            </a:r>
          </a:p>
          <a:p>
            <a:pPr marL="742950" lvl="1" indent="-285750">
              <a:buFontTx/>
              <a:buChar char="-"/>
            </a:pPr>
            <a:r>
              <a:rPr lang="en-CA" sz="1600" dirty="0" smtClean="0">
                <a:solidFill>
                  <a:schemeClr val="tx1"/>
                </a:solidFill>
              </a:rPr>
              <a:t>Incorporating hands on learning    through activities, storytelling and art</a:t>
            </a:r>
          </a:p>
          <a:p>
            <a:pPr marL="742950" lvl="1" indent="-285750">
              <a:buFontTx/>
              <a:buChar char="-"/>
            </a:pPr>
            <a:r>
              <a:rPr lang="en-CA" sz="1600" dirty="0" smtClean="0">
                <a:solidFill>
                  <a:schemeClr val="tx1"/>
                </a:solidFill>
              </a:rPr>
              <a:t>Incorporating ongoing self refection and professional development</a:t>
            </a:r>
          </a:p>
          <a:p>
            <a:pPr marL="742950" lvl="1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(FNEFC, 2023)</a:t>
            </a:r>
          </a:p>
          <a:p>
            <a:pPr marL="742950" lvl="1" indent="-285750">
              <a:buFontTx/>
              <a:buChar char="-"/>
            </a:pPr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090645"/>
              </p:ext>
            </p:extLst>
          </p:nvPr>
        </p:nvGraphicFramePr>
        <p:xfrm>
          <a:off x="1581199" y="885371"/>
          <a:ext cx="3490913" cy="496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3" imgW="7486328" imgH="11620176" progId="AcroExch.Document.DC">
                  <p:embed/>
                </p:oleObj>
              </mc:Choice>
              <mc:Fallback>
                <p:oleObj name="Acrobat Document" r:id="rId3" imgW="7486328" imgH="1162017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1199" y="885371"/>
                        <a:ext cx="3490913" cy="4963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1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"/>
    </mc:Choice>
    <mc:Fallback xmlns="">
      <p:transition spd="slow" advTm="72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“We Teach Who We Are”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857829"/>
            <a:ext cx="8825659" cy="44994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Single mother of 2</a:t>
            </a:r>
          </a:p>
          <a:p>
            <a:r>
              <a:rPr lang="en-CA" dirty="0" smtClean="0"/>
              <a:t>Personal trainer, group fitness instructor</a:t>
            </a:r>
          </a:p>
          <a:p>
            <a:r>
              <a:rPr lang="en-CA" dirty="0" smtClean="0"/>
              <a:t>Lover of sports and being active</a:t>
            </a:r>
          </a:p>
          <a:p>
            <a:r>
              <a:rPr lang="en-CA" dirty="0" smtClean="0"/>
              <a:t>EA</a:t>
            </a:r>
          </a:p>
          <a:p>
            <a:r>
              <a:rPr lang="en-CA" dirty="0"/>
              <a:t>S</a:t>
            </a:r>
            <a:r>
              <a:rPr lang="en-CA" dirty="0" smtClean="0"/>
              <a:t>urvivor</a:t>
            </a:r>
            <a:endParaRPr lang="en-CA" dirty="0" smtClean="0"/>
          </a:p>
          <a:p>
            <a:r>
              <a:rPr lang="en-CA" dirty="0" smtClean="0"/>
              <a:t>ADHA</a:t>
            </a:r>
          </a:p>
          <a:p>
            <a:r>
              <a:rPr lang="en-CA" dirty="0" smtClean="0"/>
              <a:t>Compassion, empathy, kindness</a:t>
            </a:r>
          </a:p>
          <a:p>
            <a:r>
              <a:rPr lang="en-CA" dirty="0" smtClean="0"/>
              <a:t>Passion to teach, learn, </a:t>
            </a:r>
            <a:r>
              <a:rPr lang="en-CA" dirty="0" smtClean="0"/>
              <a:t>grow</a:t>
            </a:r>
          </a:p>
          <a:p>
            <a:r>
              <a:rPr lang="en-CA" dirty="0" smtClean="0"/>
              <a:t>Ally in training</a:t>
            </a: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Learning is holistic, reflexive</a:t>
            </a:r>
            <a:r>
              <a:rPr lang="en-CA" dirty="0" smtClean="0"/>
              <a:t>, reflective</a:t>
            </a:r>
            <a:r>
              <a:rPr lang="en-CA" dirty="0"/>
              <a:t>, experiential, </a:t>
            </a:r>
            <a:r>
              <a:rPr lang="en-CA" dirty="0" smtClean="0"/>
              <a:t>and </a:t>
            </a:r>
            <a:r>
              <a:rPr lang="en-CA" dirty="0"/>
              <a:t>relational (focused </a:t>
            </a:r>
            <a:r>
              <a:rPr lang="en-CA" dirty="0" smtClean="0"/>
              <a:t>on connectedness</a:t>
            </a:r>
            <a:r>
              <a:rPr lang="en-CA" dirty="0"/>
              <a:t>, on </a:t>
            </a:r>
            <a:r>
              <a:rPr lang="en-CA" dirty="0" smtClean="0"/>
              <a:t>reciprocal </a:t>
            </a:r>
            <a:r>
              <a:rPr lang="en-CA" dirty="0"/>
              <a:t>relationships, and a sense of place)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Learning </a:t>
            </a:r>
            <a:r>
              <a:rPr lang="en-CA" dirty="0"/>
              <a:t>is embedded in memory, history, </a:t>
            </a:r>
            <a:r>
              <a:rPr lang="en-CA" dirty="0" smtClean="0"/>
              <a:t>and </a:t>
            </a:r>
            <a:r>
              <a:rPr lang="en-CA" dirty="0"/>
              <a:t>story 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Learning requires exploration of one’s identity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35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"/>
    </mc:Choice>
    <mc:Fallback xmlns="">
      <p:transition spd="slow" advTm="83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dirty="0"/>
              <a:t>D</a:t>
            </a:r>
            <a:r>
              <a:rPr lang="en-CA" dirty="0" smtClean="0"/>
              <a:t>ay </a:t>
            </a:r>
            <a:r>
              <a:rPr lang="en-CA" dirty="0"/>
              <a:t>I</a:t>
            </a:r>
            <a:r>
              <a:rPr lang="en-CA" dirty="0" smtClean="0"/>
              <a:t>n </a:t>
            </a:r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dirty="0"/>
              <a:t>L</a:t>
            </a:r>
            <a:r>
              <a:rPr lang="en-CA" dirty="0" smtClean="0"/>
              <a:t>ife </a:t>
            </a:r>
            <a:r>
              <a:rPr lang="en-CA" dirty="0"/>
              <a:t>O</a:t>
            </a:r>
            <a:r>
              <a:rPr lang="en-CA" dirty="0" smtClean="0"/>
              <a:t>f </a:t>
            </a:r>
            <a:r>
              <a:rPr lang="en-CA" dirty="0"/>
              <a:t>M</a:t>
            </a:r>
            <a:r>
              <a:rPr lang="en-CA" dirty="0" smtClean="0"/>
              <a:t>y </a:t>
            </a:r>
            <a:r>
              <a:rPr lang="en-CA" dirty="0"/>
              <a:t>I</a:t>
            </a:r>
            <a:r>
              <a:rPr lang="en-CA" dirty="0" smtClean="0"/>
              <a:t>deal School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8743"/>
            <a:ext cx="8825659" cy="4368799"/>
          </a:xfrm>
        </p:spPr>
        <p:txBody>
          <a:bodyPr/>
          <a:lstStyle/>
          <a:p>
            <a:pPr marL="0" indent="0">
              <a:buNone/>
            </a:pPr>
            <a:r>
              <a:rPr lang="en-CA" sz="2000" b="1" dirty="0" smtClean="0"/>
              <a:t>Daily Schedule</a:t>
            </a:r>
            <a:r>
              <a:rPr lang="en-CA" dirty="0" smtClean="0"/>
              <a:t> </a:t>
            </a:r>
          </a:p>
          <a:p>
            <a:r>
              <a:rPr lang="en-CA" dirty="0" smtClean="0"/>
              <a:t>Healthy and Nutritious Food Programs </a:t>
            </a:r>
          </a:p>
          <a:p>
            <a:r>
              <a:rPr lang="en-CA" dirty="0" smtClean="0"/>
              <a:t>Daily Check in</a:t>
            </a:r>
          </a:p>
          <a:p>
            <a:r>
              <a:rPr lang="en-CA" dirty="0" smtClean="0"/>
              <a:t>DPA</a:t>
            </a:r>
          </a:p>
          <a:p>
            <a:r>
              <a:rPr lang="en-CA" dirty="0" smtClean="0"/>
              <a:t>Ideal Classroom</a:t>
            </a:r>
          </a:p>
          <a:p>
            <a:r>
              <a:rPr lang="en-CA" dirty="0" smtClean="0"/>
              <a:t>Literacy/Math </a:t>
            </a:r>
            <a:r>
              <a:rPr lang="en-CA" dirty="0"/>
              <a:t>through Differentiated </a:t>
            </a:r>
            <a:r>
              <a:rPr lang="en-CA" dirty="0" smtClean="0"/>
              <a:t>Instruction</a:t>
            </a:r>
          </a:p>
          <a:p>
            <a:r>
              <a:rPr lang="en-CA" dirty="0" smtClean="0"/>
              <a:t>Nurturing and Supporting</a:t>
            </a:r>
          </a:p>
          <a:p>
            <a:r>
              <a:rPr lang="en-CA" dirty="0" smtClean="0"/>
              <a:t>Collaboration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8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"/>
    </mc:Choice>
    <mc:Fallback xmlns="">
      <p:transition spd="slow" advTm="84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348345"/>
            <a:ext cx="2952590" cy="972456"/>
          </a:xfrm>
        </p:spPr>
        <p:txBody>
          <a:bodyPr/>
          <a:lstStyle/>
          <a:p>
            <a:r>
              <a:rPr lang="en-CA" sz="2000" b="1" dirty="0" smtClean="0"/>
              <a:t>Healthy and Nutritious Food Programs</a:t>
            </a:r>
            <a:endParaRPr lang="en-CA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36913"/>
            <a:ext cx="5195997" cy="55589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1900" b="1" dirty="0" smtClean="0"/>
              <a:t>Breakfast Club of Canada</a:t>
            </a:r>
          </a:p>
          <a:p>
            <a:pPr>
              <a:buFontTx/>
              <a:buChar char="-"/>
            </a:pPr>
            <a:r>
              <a:rPr lang="en-CA" sz="1900" dirty="0" smtClean="0"/>
              <a:t>Breakfast </a:t>
            </a:r>
            <a:r>
              <a:rPr lang="en-CA" sz="1900" dirty="0"/>
              <a:t>programs ensure that all students have reliable access to nutritious food in a safe and supportive environment, in order to positively impact health and </a:t>
            </a:r>
            <a:r>
              <a:rPr lang="en-CA" sz="1900" dirty="0" smtClean="0"/>
              <a:t>learning</a:t>
            </a:r>
            <a:r>
              <a:rPr lang="en-CA" sz="1900" dirty="0"/>
              <a:t> (Detonnancour, 2023)</a:t>
            </a:r>
            <a:endParaRPr lang="en-CA" sz="1900" dirty="0" smtClean="0"/>
          </a:p>
          <a:p>
            <a:pPr>
              <a:buFontTx/>
              <a:buChar char="-"/>
            </a:pPr>
            <a:r>
              <a:rPr lang="en-CA" sz="1900" dirty="0" smtClean="0"/>
              <a:t>Maslow’s </a:t>
            </a:r>
            <a:r>
              <a:rPr lang="en-CA" sz="1900" dirty="0"/>
              <a:t>hierarchy of </a:t>
            </a:r>
            <a:r>
              <a:rPr lang="en-CA" sz="1900" dirty="0" smtClean="0"/>
              <a:t>needs says, </a:t>
            </a:r>
            <a:r>
              <a:rPr lang="en-CA" sz="1900" dirty="0"/>
              <a:t>we cannot expect children to learn if their </a:t>
            </a:r>
            <a:r>
              <a:rPr lang="en-CA" sz="1900" dirty="0" smtClean="0"/>
              <a:t>basic </a:t>
            </a:r>
            <a:r>
              <a:rPr lang="en-CA" sz="1900" dirty="0"/>
              <a:t>needs are not met (Maslow, 1943</a:t>
            </a:r>
            <a:r>
              <a:rPr lang="en-CA" sz="1900" dirty="0" smtClean="0"/>
              <a:t>)</a:t>
            </a:r>
          </a:p>
          <a:p>
            <a:pPr marL="0" indent="0">
              <a:buNone/>
            </a:pPr>
            <a:r>
              <a:rPr lang="en-CA" sz="1900" b="1" dirty="0" smtClean="0"/>
              <a:t>Guiding </a:t>
            </a:r>
            <a:r>
              <a:rPr lang="en-CA" sz="1900" b="1" dirty="0"/>
              <a:t>Principles</a:t>
            </a:r>
          </a:p>
          <a:p>
            <a:pPr>
              <a:buFontTx/>
              <a:buChar char="-"/>
            </a:pPr>
            <a:r>
              <a:rPr lang="en-CA" sz="1900" dirty="0"/>
              <a:t>Give access to a healthy breakfast in a warm, inviting setting every day.</a:t>
            </a:r>
          </a:p>
          <a:p>
            <a:pPr>
              <a:buFontTx/>
              <a:buChar char="-"/>
            </a:pPr>
            <a:r>
              <a:rPr lang="en-CA" sz="1900" dirty="0"/>
              <a:t>Be available to all students at the elementary and high school level.</a:t>
            </a:r>
          </a:p>
          <a:p>
            <a:pPr>
              <a:buFontTx/>
              <a:buChar char="-"/>
            </a:pPr>
            <a:r>
              <a:rPr lang="en-CA" sz="1900" dirty="0"/>
              <a:t>Have every breakfast served by welcoming and attentive adults.</a:t>
            </a:r>
          </a:p>
          <a:p>
            <a:pPr>
              <a:buFontTx/>
              <a:buChar char="-"/>
            </a:pPr>
            <a:r>
              <a:rPr lang="en-CA" sz="1900" dirty="0"/>
              <a:t>Encourage students to volunteer their time to develop life skills, leadership acumen and self-confidence.</a:t>
            </a:r>
            <a:endParaRPr lang="en-CA" sz="1900" dirty="0" smtClean="0"/>
          </a:p>
          <a:p>
            <a:pPr>
              <a:buFontTx/>
              <a:buChar char="-"/>
            </a:pPr>
            <a:r>
              <a:rPr lang="en-CA" dirty="0"/>
              <a:t>(Detonnancour, 2023</a:t>
            </a:r>
            <a:r>
              <a:rPr lang="en-CA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dirty="0"/>
              <a:t>Learning ultimately supports the well-being of the self, </a:t>
            </a:r>
            <a:r>
              <a:rPr lang="en-CA" dirty="0" smtClean="0"/>
              <a:t>the </a:t>
            </a:r>
            <a:r>
              <a:rPr lang="en-CA" dirty="0"/>
              <a:t>family, the community, the land, the spirits, and </a:t>
            </a:r>
            <a:r>
              <a:rPr lang="en-CA" dirty="0" smtClean="0"/>
              <a:t>the </a:t>
            </a:r>
            <a:r>
              <a:rPr lang="en-CA" dirty="0"/>
              <a:t>ancestors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846286"/>
            <a:ext cx="2793159" cy="217859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1436913"/>
            <a:ext cx="2705597" cy="1901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3589562"/>
            <a:ext cx="2745941" cy="22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"/>
    </mc:Choice>
    <mc:Fallback xmlns="">
      <p:transition spd="slow" advTm="7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3"/>
            <a:ext cx="8825659" cy="1207879"/>
          </a:xfrm>
        </p:spPr>
        <p:txBody>
          <a:bodyPr/>
          <a:lstStyle/>
          <a:p>
            <a:r>
              <a:rPr lang="en-CA" dirty="0"/>
              <a:t>Healthy and Nutritious Food Programs</a:t>
            </a:r>
            <a:br>
              <a:rPr lang="en-CA" dirty="0"/>
            </a:b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54954" y="1886857"/>
            <a:ext cx="4828032" cy="1625600"/>
          </a:xfrm>
        </p:spPr>
        <p:txBody>
          <a:bodyPr/>
          <a:lstStyle/>
          <a:p>
            <a:endParaRPr lang="en-CA" dirty="0"/>
          </a:p>
          <a:p>
            <a:r>
              <a:rPr lang="en-CA" dirty="0" smtClean="0"/>
              <a:t>BC </a:t>
            </a:r>
            <a:r>
              <a:rPr lang="en-CA" dirty="0"/>
              <a:t>School Fruit &amp; Vegetable Nutritional Program</a:t>
            </a:r>
          </a:p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54954" y="2989943"/>
            <a:ext cx="4828032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500" b="1" dirty="0" smtClean="0"/>
              <a:t>- It </a:t>
            </a:r>
            <a:r>
              <a:rPr lang="en-CA" sz="1500" b="1" dirty="0"/>
              <a:t>increases students' acceptance of, exposure to, and willingness to try fruits and vegetables.</a:t>
            </a:r>
          </a:p>
          <a:p>
            <a:pPr marL="0" indent="0">
              <a:buNone/>
            </a:pPr>
            <a:r>
              <a:rPr lang="en-CA" sz="1500" b="1" dirty="0" smtClean="0"/>
              <a:t>- It </a:t>
            </a:r>
            <a:r>
              <a:rPr lang="en-CA" sz="1500" b="1" dirty="0"/>
              <a:t>increases students' knowledge and awareness of fruits and vegetables as nutritious foods to eat.</a:t>
            </a:r>
          </a:p>
          <a:p>
            <a:pPr marL="0" indent="0">
              <a:buNone/>
            </a:pPr>
            <a:r>
              <a:rPr lang="en-CA" sz="1500" b="1" dirty="0" smtClean="0"/>
              <a:t>- It </a:t>
            </a:r>
            <a:r>
              <a:rPr lang="en-CA" sz="1500" b="1" dirty="0"/>
              <a:t>increases knowledge and awareness of locally grown foods.</a:t>
            </a:r>
          </a:p>
          <a:p>
            <a:pPr marL="0" indent="0">
              <a:buNone/>
            </a:pPr>
            <a:r>
              <a:rPr lang="en-CA" sz="1500" b="1" dirty="0" smtClean="0"/>
              <a:t>- It </a:t>
            </a:r>
            <a:r>
              <a:rPr lang="en-CA" sz="1500" b="1" dirty="0"/>
              <a:t>increases access to local fruits and vegetables in BC schools</a:t>
            </a:r>
          </a:p>
          <a:p>
            <a:pPr>
              <a:buFontTx/>
              <a:buChar char="-"/>
            </a:pPr>
            <a:r>
              <a:rPr lang="en-CA" sz="1500" b="1" dirty="0" smtClean="0"/>
              <a:t>It </a:t>
            </a:r>
            <a:r>
              <a:rPr lang="en-CA" sz="1500" b="1" dirty="0"/>
              <a:t>supports BC's economy and builds relationships between industry partners by working with local growers and distributors to bring fresh BC products to schools across the </a:t>
            </a:r>
            <a:r>
              <a:rPr lang="en-CA" sz="1500" b="1" dirty="0" smtClean="0"/>
              <a:t>province</a:t>
            </a:r>
          </a:p>
          <a:p>
            <a:pPr marL="0" indent="0">
              <a:buNone/>
            </a:pPr>
            <a:r>
              <a:rPr lang="en-CA" sz="1500" b="1" dirty="0" smtClean="0"/>
              <a:t>(bc agriculture)</a:t>
            </a:r>
            <a:endParaRPr lang="en-CA" sz="15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Lunch Program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CA" sz="1500" b="1" dirty="0" smtClean="0"/>
              <a:t>Ensures access to nutritious lunch</a:t>
            </a:r>
          </a:p>
          <a:p>
            <a:pPr>
              <a:buFontTx/>
              <a:buChar char="-"/>
            </a:pPr>
            <a:r>
              <a:rPr lang="en-CA" sz="1500" b="1" dirty="0" smtClean="0"/>
              <a:t>Enhance students concentration and academic performance for afternoon learning</a:t>
            </a:r>
          </a:p>
          <a:p>
            <a:pPr>
              <a:buFontTx/>
              <a:buChar char="-"/>
            </a:pPr>
            <a:r>
              <a:rPr lang="en-CA" sz="1500" b="1" dirty="0" smtClean="0"/>
              <a:t>Promotes healthy eating habits</a:t>
            </a:r>
          </a:p>
          <a:p>
            <a:pPr>
              <a:buFontTx/>
              <a:buChar char="-"/>
            </a:pPr>
            <a:r>
              <a:rPr lang="en-CA" sz="1500" b="1" dirty="0" smtClean="0"/>
              <a:t>Creates a positive social environment</a:t>
            </a:r>
          </a:p>
          <a:p>
            <a:pPr>
              <a:buFontTx/>
              <a:buChar char="-"/>
            </a:pPr>
            <a:r>
              <a:rPr lang="en-CA" sz="1500" b="1" dirty="0" smtClean="0"/>
              <a:t>Fosters community and inclusivity</a:t>
            </a:r>
          </a:p>
          <a:p>
            <a:pPr marL="0" indent="0">
              <a:buNone/>
            </a:pPr>
            <a:r>
              <a:rPr lang="en-CA" sz="1500" b="1" dirty="0" smtClean="0"/>
              <a:t>(leadership, serving, fine dinning)</a:t>
            </a:r>
          </a:p>
          <a:p>
            <a:pPr marL="0" indent="0">
              <a:buNone/>
            </a:pPr>
            <a:r>
              <a:rPr lang="en-CA" sz="1500" b="1" dirty="0"/>
              <a:t>(Care, 2023</a:t>
            </a:r>
            <a:r>
              <a:rPr lang="en-CA" sz="1500" b="1" dirty="0" smtClean="0"/>
              <a:t>)</a:t>
            </a:r>
          </a:p>
          <a:p>
            <a:pPr marL="0" indent="0">
              <a:buNone/>
            </a:pPr>
            <a:r>
              <a:rPr lang="en-CA" sz="1500" b="1" dirty="0"/>
              <a:t>Learning ultimately supports the well-being of the self, </a:t>
            </a:r>
            <a:r>
              <a:rPr lang="en-CA" sz="1500" b="1" dirty="0" smtClean="0"/>
              <a:t>the </a:t>
            </a:r>
            <a:r>
              <a:rPr lang="en-CA" sz="1500" b="1" dirty="0"/>
              <a:t>family, the community, the land, the spirits, and </a:t>
            </a:r>
            <a:r>
              <a:rPr lang="en-CA" sz="1500" b="1" dirty="0" smtClean="0"/>
              <a:t>the ancestors</a:t>
            </a:r>
          </a:p>
          <a:p>
            <a:pPr marL="0" indent="0">
              <a:buNone/>
            </a:pPr>
            <a:endParaRPr lang="en-CA" sz="1500" b="1" dirty="0"/>
          </a:p>
        </p:txBody>
      </p:sp>
    </p:spTree>
    <p:extLst>
      <p:ext uri="{BB962C8B-B14F-4D97-AF65-F5344CB8AC3E}">
        <p14:creationId xmlns:p14="http://schemas.microsoft.com/office/powerpoint/2010/main" val="35671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"/>
    </mc:Choice>
    <mc:Fallback xmlns="">
      <p:transition spd="slow" advTm="17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1" y="667657"/>
            <a:ext cx="3962400" cy="1930400"/>
          </a:xfrm>
        </p:spPr>
        <p:txBody>
          <a:bodyPr/>
          <a:lstStyle/>
          <a:p>
            <a:r>
              <a:rPr lang="en-CA" dirty="0" smtClean="0"/>
              <a:t>Daily Check in</a:t>
            </a:r>
            <a:br>
              <a:rPr lang="en-CA" dirty="0" smtClean="0"/>
            </a:br>
            <a:r>
              <a:rPr lang="en-CA" dirty="0" smtClean="0"/>
              <a:t>Zones of Regulation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914400"/>
            <a:ext cx="5195997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1600" b="1" dirty="0" smtClean="0"/>
              <a:t>Zones of Regulation </a:t>
            </a:r>
          </a:p>
          <a:p>
            <a:pPr>
              <a:buFontTx/>
              <a:buChar char="-"/>
            </a:pPr>
            <a:r>
              <a:rPr lang="en-CA" sz="1600" dirty="0" smtClean="0"/>
              <a:t>The </a:t>
            </a:r>
            <a:r>
              <a:rPr lang="en-CA" sz="1600" dirty="0"/>
              <a:t>Zones of Regulation is </a:t>
            </a:r>
            <a:r>
              <a:rPr lang="en-CA" sz="1600" dirty="0" smtClean="0"/>
              <a:t>an </a:t>
            </a:r>
            <a:r>
              <a:rPr lang="en-CA" sz="1600" dirty="0"/>
              <a:t>approach used to support the development of </a:t>
            </a:r>
            <a:r>
              <a:rPr lang="en-CA" sz="1600" dirty="0" smtClean="0"/>
              <a:t>self regulation </a:t>
            </a:r>
            <a:r>
              <a:rPr lang="en-CA" sz="1600" dirty="0"/>
              <a:t>in children. All the different ways children feel and the states of alertness they </a:t>
            </a:r>
            <a:r>
              <a:rPr lang="en-CA" sz="1600" dirty="0" smtClean="0"/>
              <a:t>experience </a:t>
            </a:r>
            <a:r>
              <a:rPr lang="en-CA" sz="1600" dirty="0"/>
              <a:t>are categorized into four coloured </a:t>
            </a:r>
            <a:r>
              <a:rPr lang="en-CA" sz="1600" dirty="0" smtClean="0"/>
              <a:t>zones</a:t>
            </a:r>
          </a:p>
          <a:p>
            <a:pPr>
              <a:buFontTx/>
              <a:buChar char="-"/>
            </a:pPr>
            <a:r>
              <a:rPr lang="en-CA" sz="1600" dirty="0"/>
              <a:t>The four zones consist of the green, yellow, blue and red zone. </a:t>
            </a:r>
            <a:endParaRPr lang="en-CA" sz="1600" dirty="0" smtClean="0"/>
          </a:p>
          <a:p>
            <a:pPr>
              <a:buFontTx/>
              <a:buChar char="-"/>
            </a:pPr>
            <a:r>
              <a:rPr lang="en-CA" sz="1600" dirty="0" smtClean="0"/>
              <a:t>The </a:t>
            </a:r>
            <a:r>
              <a:rPr lang="en-CA" sz="1600" dirty="0"/>
              <a:t>green zone </a:t>
            </a:r>
            <a:r>
              <a:rPr lang="en-CA" sz="1600" dirty="0" smtClean="0"/>
              <a:t>represents </a:t>
            </a:r>
            <a:r>
              <a:rPr lang="en-CA" sz="1600" dirty="0"/>
              <a:t>feeling calm and </a:t>
            </a:r>
            <a:r>
              <a:rPr lang="en-CA" sz="1600" dirty="0" smtClean="0"/>
              <a:t>happy</a:t>
            </a:r>
          </a:p>
          <a:p>
            <a:pPr>
              <a:buFontTx/>
              <a:buChar char="-"/>
            </a:pPr>
            <a:r>
              <a:rPr lang="en-CA" sz="1600" dirty="0" smtClean="0"/>
              <a:t>The </a:t>
            </a:r>
            <a:r>
              <a:rPr lang="en-CA" sz="1600" dirty="0"/>
              <a:t>yellow zone represents feeling silly, frustrated, or </a:t>
            </a:r>
            <a:r>
              <a:rPr lang="en-CA" sz="1600" dirty="0" smtClean="0"/>
              <a:t>anxious</a:t>
            </a:r>
          </a:p>
          <a:p>
            <a:pPr>
              <a:buFontTx/>
              <a:buChar char="-"/>
            </a:pPr>
            <a:r>
              <a:rPr lang="en-CA" sz="1600" dirty="0" smtClean="0"/>
              <a:t> </a:t>
            </a:r>
            <a:r>
              <a:rPr lang="en-CA" sz="1600" dirty="0"/>
              <a:t>The blue zone can represent feeling tired or </a:t>
            </a:r>
            <a:r>
              <a:rPr lang="en-CA" sz="1600" dirty="0" smtClean="0"/>
              <a:t>sad</a:t>
            </a:r>
          </a:p>
          <a:p>
            <a:pPr>
              <a:buFontTx/>
              <a:buChar char="-"/>
            </a:pPr>
            <a:r>
              <a:rPr lang="en-CA" sz="1600" dirty="0" smtClean="0"/>
              <a:t>The </a:t>
            </a:r>
            <a:r>
              <a:rPr lang="en-CA" sz="1600" dirty="0"/>
              <a:t>red zone represents feeling </a:t>
            </a:r>
            <a:r>
              <a:rPr lang="en-CA" sz="1600" dirty="0" smtClean="0"/>
              <a:t>angry</a:t>
            </a:r>
            <a:endParaRPr lang="en-CA" sz="1600" dirty="0"/>
          </a:p>
          <a:p>
            <a:pPr>
              <a:buFontTx/>
              <a:buChar char="-"/>
            </a:pPr>
            <a:r>
              <a:rPr lang="en-CA" sz="1600" dirty="0"/>
              <a:t>Using the Zones of Regulation, we teach children how to identify their feelings, be aware of </a:t>
            </a:r>
            <a:r>
              <a:rPr lang="en-CA" sz="1600" dirty="0" smtClean="0"/>
              <a:t>which </a:t>
            </a:r>
            <a:r>
              <a:rPr lang="en-CA" sz="1600" dirty="0"/>
              <a:t>zone they are in, and give them tools to help themselves regulate and move to the </a:t>
            </a:r>
            <a:r>
              <a:rPr lang="en-CA" sz="1600" dirty="0" smtClean="0"/>
              <a:t>appropriate zone</a:t>
            </a:r>
          </a:p>
          <a:p>
            <a:pPr marL="0" indent="0">
              <a:buNone/>
            </a:pPr>
            <a:r>
              <a:rPr lang="en-CA" sz="1600" dirty="0" smtClean="0"/>
              <a:t>(zones, 2023)</a:t>
            </a:r>
          </a:p>
          <a:p>
            <a:pPr marL="0" indent="0">
              <a:buNone/>
            </a:pPr>
            <a:r>
              <a:rPr lang="en-CA" sz="1600" dirty="0"/>
              <a:t>Learning involves recognizing the consequences </a:t>
            </a:r>
            <a:r>
              <a:rPr lang="en-CA" sz="1600" dirty="0" smtClean="0"/>
              <a:t>of </a:t>
            </a:r>
            <a:r>
              <a:rPr lang="en-CA" sz="1600" dirty="0"/>
              <a:t>one’s actions</a:t>
            </a:r>
            <a:endParaRPr lang="en-CA" sz="16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2" y="3251200"/>
            <a:ext cx="3570514" cy="26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"/>
    </mc:Choice>
    <mc:Fallback xmlns="">
      <p:transition spd="slow" advTm="76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DPA – Daily Physical Activity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2144" y="3106057"/>
            <a:ext cx="8825659" cy="3643086"/>
          </a:xfrm>
        </p:spPr>
        <p:txBody>
          <a:bodyPr>
            <a:noAutofit/>
          </a:bodyPr>
          <a:lstStyle/>
          <a:p>
            <a:r>
              <a:rPr lang="en-CA" sz="1400" dirty="0" smtClean="0"/>
              <a:t>Physical </a:t>
            </a:r>
            <a:r>
              <a:rPr lang="en-CA" sz="1400" dirty="0"/>
              <a:t>activity helps children:</a:t>
            </a:r>
          </a:p>
          <a:p>
            <a:r>
              <a:rPr lang="en-CA" sz="1400" dirty="0" smtClean="0"/>
              <a:t>- develop </a:t>
            </a:r>
            <a:r>
              <a:rPr lang="en-CA" sz="1400" dirty="0"/>
              <a:t>cardiovascular fitness, strength, flexibility, and bone density</a:t>
            </a:r>
          </a:p>
          <a:p>
            <a:r>
              <a:rPr lang="en-CA" sz="1400" dirty="0" smtClean="0"/>
              <a:t>- maintain </a:t>
            </a:r>
            <a:r>
              <a:rPr lang="en-CA" sz="1400" dirty="0"/>
              <a:t>a healthy body weight</a:t>
            </a:r>
          </a:p>
          <a:p>
            <a:r>
              <a:rPr lang="en-CA" sz="1400" dirty="0" smtClean="0"/>
              <a:t>- reduce </a:t>
            </a:r>
            <a:r>
              <a:rPr lang="en-CA" sz="1400" dirty="0"/>
              <a:t>the risk of chronic disease and health problems</a:t>
            </a:r>
          </a:p>
          <a:p>
            <a:r>
              <a:rPr lang="en-CA" sz="1400" dirty="0" smtClean="0"/>
              <a:t>- lessen </a:t>
            </a:r>
            <a:r>
              <a:rPr lang="en-CA" sz="1400" dirty="0"/>
              <a:t>the likelihood of tobacco, alcohol, and drug use</a:t>
            </a:r>
          </a:p>
          <a:p>
            <a:r>
              <a:rPr lang="en-CA" sz="1400" dirty="0" smtClean="0"/>
              <a:t>- feel </a:t>
            </a:r>
            <a:r>
              <a:rPr lang="en-CA" sz="1400" dirty="0"/>
              <a:t>better every day, through improved mental health and well-being</a:t>
            </a:r>
          </a:p>
          <a:p>
            <a:r>
              <a:rPr lang="en-CA" sz="1400" dirty="0" smtClean="0"/>
              <a:t>(</a:t>
            </a:r>
            <a:r>
              <a:rPr lang="en-CA" sz="1400" dirty="0"/>
              <a:t>Canada, 2016</a:t>
            </a:r>
            <a:r>
              <a:rPr lang="en-CA" sz="1400" dirty="0" smtClean="0"/>
              <a:t>)</a:t>
            </a:r>
          </a:p>
          <a:p>
            <a:r>
              <a:rPr lang="en-CA" sz="1400" dirty="0"/>
              <a:t>Learning requires exploration of one’s </a:t>
            </a:r>
            <a:r>
              <a:rPr lang="en-CA" sz="1400" dirty="0" smtClean="0"/>
              <a:t>identity</a:t>
            </a:r>
          </a:p>
          <a:p>
            <a:r>
              <a:rPr lang="en-CA" sz="1400" dirty="0" smtClean="0"/>
              <a:t>Learning </a:t>
            </a:r>
            <a:r>
              <a:rPr lang="en-CA" sz="1400" dirty="0"/>
              <a:t>ultimately supports the well-being of the self, </a:t>
            </a:r>
            <a:r>
              <a:rPr lang="en-CA" sz="1400" dirty="0" smtClean="0"/>
              <a:t>the </a:t>
            </a:r>
            <a:r>
              <a:rPr lang="en-CA" sz="1400" dirty="0"/>
              <a:t>family, the community, the land, the spirits, and </a:t>
            </a:r>
            <a:r>
              <a:rPr lang="en-CA" sz="1400" dirty="0" smtClean="0"/>
              <a:t>the </a:t>
            </a:r>
            <a:r>
              <a:rPr lang="en-CA" sz="1400" dirty="0"/>
              <a:t>ancestors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2" y="3263900"/>
            <a:ext cx="2427514" cy="24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"/>
    </mc:Choice>
    <mc:Fallback xmlns="">
      <p:transition spd="slow" advTm="105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1408</TotalTime>
  <Words>1359</Words>
  <Application>Microsoft Office PowerPoint</Application>
  <PresentationFormat>Widescreen</PresentationFormat>
  <Paragraphs>158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 Boardroom</vt:lpstr>
      <vt:lpstr>Acrobat Document</vt:lpstr>
      <vt:lpstr>Visioning Project</vt:lpstr>
      <vt:lpstr>Land Acknowledgement </vt:lpstr>
      <vt:lpstr>PowerPoint Presentation</vt:lpstr>
      <vt:lpstr>“We Teach Who We Are”</vt:lpstr>
      <vt:lpstr>A Day In The Life Of My Ideal School</vt:lpstr>
      <vt:lpstr>Healthy and Nutritious Food Programs</vt:lpstr>
      <vt:lpstr>Healthy and Nutritious Food Programs </vt:lpstr>
      <vt:lpstr>Daily Check in Zones of Regulation</vt:lpstr>
      <vt:lpstr>DPA – Daily Physical Activity</vt:lpstr>
      <vt:lpstr>   Learning involves generational roles and responsibilities Learning recognizes the role of indigenous knowledge </vt:lpstr>
      <vt:lpstr>Literacy and Mathematics through Differentiated Instruction </vt:lpstr>
      <vt:lpstr>Nurturing and Supporting Programs and Spaces </vt:lpstr>
      <vt:lpstr>Collaboration – “Surviving not Thriving”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Visioning Project</dc:title>
  <dc:creator>Terri Wilkinson</dc:creator>
  <cp:lastModifiedBy>Terri Wilkinson</cp:lastModifiedBy>
  <cp:revision>62</cp:revision>
  <dcterms:created xsi:type="dcterms:W3CDTF">2023-11-05T17:27:48Z</dcterms:created>
  <dcterms:modified xsi:type="dcterms:W3CDTF">2023-11-26T23:47:27Z</dcterms:modified>
</cp:coreProperties>
</file>